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57" r:id="rId4"/>
    <p:sldId id="260" r:id="rId5"/>
    <p:sldId id="258" r:id="rId6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36945" autoAdjust="0"/>
  </p:normalViewPr>
  <p:slideViewPr>
    <p:cSldViewPr>
      <p:cViewPr varScale="1">
        <p:scale>
          <a:sx n="72" d="100"/>
          <a:sy n="72" d="100"/>
        </p:scale>
        <p:origin x="1326" y="6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BF83CA-3D88-4790-A41C-AC86202FF114}" type="datetimeFigureOut">
              <a:rPr lang="it-IT" smtClean="0"/>
              <a:t>18/11/2020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3F680D-ADBF-44B7-BEA6-9344122A462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831647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BF83CA-3D88-4790-A41C-AC86202FF114}" type="datetimeFigureOut">
              <a:rPr lang="it-IT" smtClean="0"/>
              <a:t>18/11/2020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3F680D-ADBF-44B7-BEA6-9344122A462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563601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BF83CA-3D88-4790-A41C-AC86202FF114}" type="datetimeFigureOut">
              <a:rPr lang="it-IT" smtClean="0"/>
              <a:t>18/11/2020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3F680D-ADBF-44B7-BEA6-9344122A462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254796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BF83CA-3D88-4790-A41C-AC86202FF114}" type="datetimeFigureOut">
              <a:rPr lang="it-IT" smtClean="0"/>
              <a:t>18/11/2020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3F680D-ADBF-44B7-BEA6-9344122A462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932164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BF83CA-3D88-4790-A41C-AC86202FF114}" type="datetimeFigureOut">
              <a:rPr lang="it-IT" smtClean="0"/>
              <a:t>18/11/2020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3F680D-ADBF-44B7-BEA6-9344122A462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673570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BF83CA-3D88-4790-A41C-AC86202FF114}" type="datetimeFigureOut">
              <a:rPr lang="it-IT" smtClean="0"/>
              <a:t>18/11/2020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3F680D-ADBF-44B7-BEA6-9344122A462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371207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BF83CA-3D88-4790-A41C-AC86202FF114}" type="datetimeFigureOut">
              <a:rPr lang="it-IT" smtClean="0"/>
              <a:t>18/11/2020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3F680D-ADBF-44B7-BEA6-9344122A462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502556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BF83CA-3D88-4790-A41C-AC86202FF114}" type="datetimeFigureOut">
              <a:rPr lang="it-IT" smtClean="0"/>
              <a:t>18/11/2020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3F680D-ADBF-44B7-BEA6-9344122A462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323452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BF83CA-3D88-4790-A41C-AC86202FF114}" type="datetimeFigureOut">
              <a:rPr lang="it-IT" smtClean="0"/>
              <a:t>18/11/2020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3F680D-ADBF-44B7-BEA6-9344122A462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169015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BF83CA-3D88-4790-A41C-AC86202FF114}" type="datetimeFigureOut">
              <a:rPr lang="it-IT" smtClean="0"/>
              <a:t>18/11/2020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3F680D-ADBF-44B7-BEA6-9344122A462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2302053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BF83CA-3D88-4790-A41C-AC86202FF114}" type="datetimeFigureOut">
              <a:rPr lang="it-IT" smtClean="0"/>
              <a:t>18/11/2020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3F680D-ADBF-44B7-BEA6-9344122A462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236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BF83CA-3D88-4790-A41C-AC86202FF114}" type="datetimeFigureOut">
              <a:rPr lang="it-IT" smtClean="0"/>
              <a:t>18/11/2020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3F680D-ADBF-44B7-BEA6-9344122A462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928123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3" Type="http://schemas.openxmlformats.org/officeDocument/2006/relationships/image" Target="../media/image14.jpeg"/><Relationship Id="rId7" Type="http://schemas.openxmlformats.org/officeDocument/2006/relationships/image" Target="../media/image18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Relationship Id="rId9" Type="http://schemas.openxmlformats.org/officeDocument/2006/relationships/image" Target="../media/image20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7" Type="http://schemas.openxmlformats.org/officeDocument/2006/relationships/image" Target="../media/image26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11560" y="476671"/>
            <a:ext cx="7772400" cy="936105"/>
          </a:xfrm>
        </p:spPr>
        <p:txBody>
          <a:bodyPr>
            <a:normAutofit fontScale="90000"/>
          </a:bodyPr>
          <a:lstStyle/>
          <a:p>
            <a:r>
              <a:rPr lang="it-IT" dirty="0"/>
              <a:t>La creatività …</a:t>
            </a:r>
            <a:br>
              <a:rPr lang="it-IT" dirty="0"/>
            </a:br>
            <a:r>
              <a:rPr lang="it-IT" sz="2000" dirty="0"/>
              <a:t>secondo i bambini della scuola dell’infanzia «Aurelia D’Este» </a:t>
            </a:r>
            <a:br>
              <a:rPr lang="it-IT" dirty="0"/>
            </a:br>
            <a:endParaRPr lang="it-IT" dirty="0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0" y="1412776"/>
            <a:ext cx="2699792" cy="720080"/>
          </a:xfrm>
        </p:spPr>
        <p:txBody>
          <a:bodyPr>
            <a:normAutofit fontScale="92500"/>
          </a:bodyPr>
          <a:lstStyle/>
          <a:p>
            <a:r>
              <a:rPr lang="it-IT" dirty="0"/>
              <a:t>Sezione tre anni </a:t>
            </a:r>
          </a:p>
        </p:txBody>
      </p:sp>
      <p:pic>
        <p:nvPicPr>
          <p:cNvPr id="1033" name="Picture 9" descr="C:\Users\Utente\Desktop\IMG-20201023-WA001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0143" y="2031583"/>
            <a:ext cx="2865503" cy="21491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C:\Users\Utente\Desktop\IMG-20201023-WA000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9335" y="2031583"/>
            <a:ext cx="1529049" cy="20387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5" name="Picture 11" descr="C:\Users\Utente\Desktop\IMG-20201023-WA001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4414" y="4453843"/>
            <a:ext cx="2291457" cy="17185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C:\Users\Utente\Desktop\IMG-20201023-WA0006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6597057" y="4455786"/>
            <a:ext cx="2200618" cy="16504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7" name="Picture 13" descr="C:\Users\Utente\Desktop\IMG-20201023-WA0012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966" y="2031583"/>
            <a:ext cx="2843866" cy="21328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C:\Users\Utente\Desktop\IMG-20201023-WA0009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966" y="4293096"/>
            <a:ext cx="1724763" cy="22996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CasellaDiTesto 5"/>
          <p:cNvSpPr txBox="1"/>
          <p:nvPr/>
        </p:nvSpPr>
        <p:spPr>
          <a:xfrm>
            <a:off x="4732894" y="4725144"/>
            <a:ext cx="19273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Raccolta di elementi naturali</a:t>
            </a:r>
          </a:p>
        </p:txBody>
      </p:sp>
      <p:sp>
        <p:nvSpPr>
          <p:cNvPr id="7" name="CasellaDiTesto 6"/>
          <p:cNvSpPr txBox="1"/>
          <p:nvPr/>
        </p:nvSpPr>
        <p:spPr>
          <a:xfrm>
            <a:off x="7524328" y="1556792"/>
            <a:ext cx="14401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Composizioni </a:t>
            </a:r>
          </a:p>
        </p:txBody>
      </p:sp>
    </p:spTree>
    <p:extLst>
      <p:ext uri="{BB962C8B-B14F-4D97-AF65-F5344CB8AC3E}">
        <p14:creationId xmlns:p14="http://schemas.microsoft.com/office/powerpoint/2010/main" val="39325883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ottotitolo 2"/>
          <p:cNvSpPr txBox="1">
            <a:spLocks/>
          </p:cNvSpPr>
          <p:nvPr/>
        </p:nvSpPr>
        <p:spPr>
          <a:xfrm>
            <a:off x="467544" y="980728"/>
            <a:ext cx="2699792" cy="72008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dirty="0"/>
              <a:t>Sezione 3/4anni  </a:t>
            </a:r>
          </a:p>
        </p:txBody>
      </p:sp>
      <p:sp>
        <p:nvSpPr>
          <p:cNvPr id="5" name="CasellaDiTesto 4"/>
          <p:cNvSpPr txBox="1"/>
          <p:nvPr/>
        </p:nvSpPr>
        <p:spPr>
          <a:xfrm>
            <a:off x="2915816" y="1988840"/>
            <a:ext cx="3384376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Quando facciamo disegni diversi;</a:t>
            </a:r>
          </a:p>
          <a:p>
            <a:r>
              <a:rPr lang="it-IT" dirty="0"/>
              <a:t>L’artista sogna, immagina, pensa;</a:t>
            </a:r>
          </a:p>
          <a:p>
            <a:r>
              <a:rPr lang="it-IT" dirty="0"/>
              <a:t>Fare le cose con la fantasia;</a:t>
            </a:r>
          </a:p>
          <a:p>
            <a:r>
              <a:rPr lang="it-IT" dirty="0"/>
              <a:t>La fantasia è amore….</a:t>
            </a:r>
          </a:p>
          <a:p>
            <a:r>
              <a:rPr lang="it-IT" dirty="0"/>
              <a:t>Con le forme colorate ho pensato che anche io sono un pittore..</a:t>
            </a:r>
          </a:p>
          <a:p>
            <a:endParaRPr lang="it-IT" dirty="0"/>
          </a:p>
          <a:p>
            <a:r>
              <a:rPr lang="it-IT" dirty="0"/>
              <a:t>Quando facciamo i disegni e siamo arrivati a costruire quelle cose lì, perché ce lo siamo inventati;</a:t>
            </a:r>
          </a:p>
          <a:p>
            <a:r>
              <a:rPr lang="it-IT" dirty="0"/>
              <a:t>Inventare vuol dire pensare con la testa, pensare ad alcune cose finte</a:t>
            </a:r>
          </a:p>
        </p:txBody>
      </p:sp>
      <p:pic>
        <p:nvPicPr>
          <p:cNvPr id="6" name="Picture 15" descr="C:\Users\Utente\Desktop\sezione b\IMG_006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988840"/>
            <a:ext cx="2520280" cy="1890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16" descr="C:\Users\Utente\Desktop\sezione b\IMG_006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2959" y="1988840"/>
            <a:ext cx="2520281" cy="1890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17" descr="C:\Users\Utente\Desktop\sezione b\IMG_0065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468" y="4364876"/>
            <a:ext cx="2496531" cy="18724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18" descr="C:\Users\Utente\Desktop\sezione b\IMG_0063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2959" y="4364876"/>
            <a:ext cx="2496532" cy="18724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740746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179512" y="692696"/>
            <a:ext cx="3826768" cy="5904656"/>
          </a:xfrm>
        </p:spPr>
        <p:txBody>
          <a:bodyPr>
            <a:normAutofit fontScale="25000" lnSpcReduction="20000"/>
          </a:bodyPr>
          <a:lstStyle/>
          <a:p>
            <a:pPr marL="0" indent="0">
              <a:buNone/>
            </a:pPr>
            <a:r>
              <a:rPr lang="it-IT" sz="5600" dirty="0">
                <a:effectLst/>
              </a:rPr>
              <a:t>“</a:t>
            </a:r>
            <a:r>
              <a:rPr lang="it-IT" sz="5600" b="1" dirty="0">
                <a:effectLst/>
              </a:rPr>
              <a:t>Creatività, incertezza, intuizione, curiosità, sono elementi tipici dell’apprendimento infantile, il quale poi si alimenta là dove coesistono la motivazione e il piacere dell’apprendimento”</a:t>
            </a:r>
            <a:endParaRPr lang="it-IT" sz="5600" dirty="0">
              <a:effectLst/>
            </a:endParaRPr>
          </a:p>
          <a:p>
            <a:pPr marL="0" indent="0">
              <a:buNone/>
            </a:pPr>
            <a:r>
              <a:rPr lang="it-IT" sz="5600" b="0" i="1" dirty="0">
                <a:solidFill>
                  <a:srgbClr val="FF0000"/>
                </a:solidFill>
                <a:effectLst/>
              </a:rPr>
              <a:t>Loris Malaguzzi</a:t>
            </a:r>
            <a:endParaRPr lang="it-IT" sz="5600" dirty="0">
              <a:solidFill>
                <a:srgbClr val="FF0000"/>
              </a:solidFill>
              <a:effectLst/>
            </a:endParaRPr>
          </a:p>
          <a:p>
            <a:pPr marL="0" indent="0">
              <a:buNone/>
            </a:pPr>
            <a:r>
              <a:rPr lang="it-IT" sz="4800" b="0" i="0" dirty="0">
                <a:effectLst/>
              </a:rPr>
              <a:t>Mattia:” Sono stato in una caverna col papà, sono stato coraggioso, perché avevo un po' di timore, poi sono entrato lo stesso e ho visto una cosa tutta appiccicosa e nera”</a:t>
            </a:r>
          </a:p>
          <a:p>
            <a:pPr marL="0" indent="0">
              <a:buNone/>
            </a:pPr>
            <a:r>
              <a:rPr lang="it-IT" sz="5600" i="0" dirty="0">
                <a:effectLst/>
              </a:rPr>
              <a:t>“</a:t>
            </a:r>
            <a:r>
              <a:rPr lang="it-IT" sz="5600" b="1" i="0" dirty="0">
                <a:effectLst/>
              </a:rPr>
              <a:t>I bambini devono memorizzare più dati possibili, questo permetterà loro di creare più realizzazioni possibili, di sviluppare la propria creatività e …</a:t>
            </a:r>
            <a:endParaRPr lang="it-IT" sz="5600" i="0" dirty="0">
              <a:effectLst/>
            </a:endParaRPr>
          </a:p>
          <a:p>
            <a:pPr marL="0" indent="0">
              <a:buNone/>
            </a:pPr>
            <a:r>
              <a:rPr lang="it-IT" sz="5600" b="0" i="1" dirty="0">
                <a:solidFill>
                  <a:srgbClr val="FF0000"/>
                </a:solidFill>
                <a:effectLst/>
              </a:rPr>
              <a:t>Bruno Munari</a:t>
            </a:r>
            <a:endParaRPr lang="it-IT" sz="5600" b="0" dirty="0">
              <a:solidFill>
                <a:srgbClr val="FF0000"/>
              </a:solidFill>
              <a:effectLst/>
            </a:endParaRPr>
          </a:p>
          <a:p>
            <a:pPr marL="0" indent="0">
              <a:buNone/>
            </a:pPr>
            <a:r>
              <a:rPr lang="it-IT" sz="4800" b="0" i="0" dirty="0">
                <a:effectLst/>
              </a:rPr>
              <a:t>Mattia: ” Era una mummia”</a:t>
            </a:r>
          </a:p>
          <a:p>
            <a:pPr marL="0" indent="0">
              <a:buNone/>
            </a:pPr>
            <a:r>
              <a:rPr lang="it-IT" sz="4800" b="0" i="0" dirty="0">
                <a:effectLst/>
              </a:rPr>
              <a:t>Maria: ”Ma i denti ce li aveva?”</a:t>
            </a:r>
          </a:p>
          <a:p>
            <a:pPr marL="0" indent="0">
              <a:buNone/>
            </a:pPr>
            <a:r>
              <a:rPr lang="it-IT" sz="4800" b="0" i="0" dirty="0">
                <a:effectLst/>
              </a:rPr>
              <a:t>Mattia: ”Ma no , erano tutti spezzati”</a:t>
            </a:r>
          </a:p>
          <a:p>
            <a:pPr marL="0" indent="0">
              <a:buNone/>
            </a:pPr>
            <a:r>
              <a:rPr lang="it-IT" sz="4800" b="0" i="0" dirty="0">
                <a:effectLst/>
              </a:rPr>
              <a:t>Riccardo: “Era morta o viva?”</a:t>
            </a:r>
          </a:p>
          <a:p>
            <a:pPr marL="0" indent="0">
              <a:buNone/>
            </a:pPr>
            <a:r>
              <a:rPr lang="it-IT" sz="4800" b="0" i="0" dirty="0">
                <a:effectLst/>
              </a:rPr>
              <a:t>Mattia: “Era tutta morta, l’ho portata a casa e l’ho tutta scartata, è venuto fuori il cuore , che era rosso, e il cervello”</a:t>
            </a:r>
          </a:p>
          <a:p>
            <a:pPr marL="0" indent="0">
              <a:buNone/>
            </a:pPr>
            <a:r>
              <a:rPr lang="it-IT" sz="4800" b="0" i="0" dirty="0">
                <a:effectLst/>
              </a:rPr>
              <a:t>Sebastiano: “ E di che colore era il cervello?”</a:t>
            </a:r>
          </a:p>
          <a:p>
            <a:pPr marL="0" indent="0">
              <a:buNone/>
            </a:pPr>
            <a:r>
              <a:rPr lang="it-IT" sz="4800" b="0" i="0" dirty="0">
                <a:effectLst/>
              </a:rPr>
              <a:t>Mattia: “Era verde vomito”</a:t>
            </a:r>
          </a:p>
          <a:p>
            <a:pPr marL="0" indent="0">
              <a:buNone/>
            </a:pPr>
            <a:r>
              <a:rPr lang="it-IT" sz="4800" b="0" i="0" dirty="0">
                <a:effectLst/>
              </a:rPr>
              <a:t>Riccardo: “ Come ha fatto a diventare una mummia?”</a:t>
            </a:r>
          </a:p>
          <a:p>
            <a:pPr marL="0" indent="0">
              <a:buNone/>
            </a:pPr>
            <a:r>
              <a:rPr lang="it-IT" sz="4800" b="0" i="0" dirty="0">
                <a:effectLst/>
              </a:rPr>
              <a:t>Mattia: “Il mio papà ha pensato che secondo lui è caduto nel fuoco , per quello era tutta nera”</a:t>
            </a:r>
          </a:p>
          <a:p>
            <a:pPr marL="0" indent="0">
              <a:buNone/>
            </a:pPr>
            <a:r>
              <a:rPr lang="it-IT" sz="4800" b="0" i="0" dirty="0">
                <a:effectLst/>
              </a:rPr>
              <a:t>Riccardo: “Ma era una persona?”</a:t>
            </a:r>
          </a:p>
          <a:p>
            <a:pPr marL="0" indent="0">
              <a:buNone/>
            </a:pPr>
            <a:r>
              <a:rPr lang="it-IT" sz="4800" b="0" i="0" dirty="0">
                <a:effectLst/>
              </a:rPr>
              <a:t>Mattia. “Forse era un bambino perché era piccolo come me</a:t>
            </a:r>
            <a:r>
              <a:rPr lang="it-IT" sz="5600" b="0" i="0" dirty="0">
                <a:effectLst/>
              </a:rPr>
              <a:t>”</a:t>
            </a:r>
            <a:r>
              <a:rPr lang="it-IT" sz="5600" b="1" i="0" dirty="0">
                <a:effectLst/>
              </a:rPr>
              <a:t> ...dulcis in fundo, acquisire un’autonoma capacità di risoluzione dei problemi che si presentano</a:t>
            </a:r>
            <a:r>
              <a:rPr lang="it-IT" sz="4800" b="1" i="0" dirty="0">
                <a:effectLst/>
              </a:rPr>
              <a:t>.</a:t>
            </a:r>
            <a:endParaRPr lang="it-IT" sz="4800" i="0" dirty="0">
              <a:effectLst/>
            </a:endParaRPr>
          </a:p>
          <a:p>
            <a:pPr marL="0" indent="0">
              <a:buNone/>
            </a:pPr>
            <a:r>
              <a:rPr lang="it-IT" sz="4800" b="0" i="0" dirty="0">
                <a:effectLst/>
              </a:rPr>
              <a:t>Chanel: “Per fare la mummia possiamo usare la carta </a:t>
            </a:r>
            <a:r>
              <a:rPr lang="it-IT" sz="4800" b="0" i="0" dirty="0" err="1">
                <a:effectLst/>
              </a:rPr>
              <a:t>igenica</a:t>
            </a:r>
            <a:r>
              <a:rPr lang="it-IT" sz="4800" b="0" i="0" dirty="0">
                <a:effectLst/>
              </a:rPr>
              <a:t>”</a:t>
            </a:r>
          </a:p>
          <a:p>
            <a:br>
              <a:rPr lang="it-IT" sz="1100" b="0" i="0" dirty="0">
                <a:effectLst/>
              </a:rPr>
            </a:br>
            <a:endParaRPr lang="it-IT" sz="1100" b="0" i="0" dirty="0">
              <a:effectLst/>
            </a:endParaRPr>
          </a:p>
          <a:p>
            <a:pPr marL="0" indent="0">
              <a:buNone/>
            </a:pPr>
            <a:endParaRPr lang="it-IT" sz="4800" b="0" i="0" dirty="0">
              <a:effectLst/>
            </a:endParaRPr>
          </a:p>
          <a:p>
            <a:pPr marL="0" indent="0">
              <a:buNone/>
            </a:pPr>
            <a:endParaRPr lang="it-IT" sz="4800" b="0" i="0" dirty="0">
              <a:effectLst/>
            </a:endParaRPr>
          </a:p>
          <a:p>
            <a:pPr marL="0" indent="0">
              <a:buNone/>
            </a:pPr>
            <a:br>
              <a:rPr lang="it-IT" sz="4800" i="0" dirty="0">
                <a:effectLst/>
              </a:rPr>
            </a:br>
            <a:endParaRPr lang="it-IT" sz="4800" i="0" dirty="0">
              <a:effectLst/>
            </a:endParaRPr>
          </a:p>
          <a:p>
            <a:br>
              <a:rPr lang="it-IT" i="0" dirty="0">
                <a:effectLst/>
              </a:rPr>
            </a:br>
            <a:endParaRPr lang="it-IT" i="0" dirty="0">
              <a:effectLst/>
            </a:endParaRPr>
          </a:p>
        </p:txBody>
      </p:sp>
      <p:sp>
        <p:nvSpPr>
          <p:cNvPr id="4" name="Sottotitolo 2"/>
          <p:cNvSpPr txBox="1">
            <a:spLocks/>
          </p:cNvSpPr>
          <p:nvPr/>
        </p:nvSpPr>
        <p:spPr>
          <a:xfrm>
            <a:off x="107504" y="116632"/>
            <a:ext cx="2699792" cy="7200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it-IT" dirty="0"/>
              <a:t>Sezione 4 anni </a:t>
            </a:r>
          </a:p>
        </p:txBody>
      </p:sp>
      <p:pic>
        <p:nvPicPr>
          <p:cNvPr id="2050" name="Picture 2" descr="C:\Users\Utente\Desktop\ottobre\IMG_280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3995" y="116632"/>
            <a:ext cx="1632255" cy="12241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Utente\Desktop\ottobre\IMG_281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78152" y="116632"/>
            <a:ext cx="1632255" cy="12241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asellaDiTesto 4"/>
          <p:cNvSpPr txBox="1"/>
          <p:nvPr/>
        </p:nvSpPr>
        <p:spPr>
          <a:xfrm>
            <a:off x="4590391" y="1556792"/>
            <a:ext cx="4104456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i="0" dirty="0">
                <a:effectLst/>
              </a:rPr>
              <a:t>“ </a:t>
            </a:r>
            <a:r>
              <a:rPr lang="it-IT" sz="1400" b="1" i="0" dirty="0">
                <a:effectLst/>
              </a:rPr>
              <a:t>I bambini costruiscono la propria intelligenza. Gli adulti devono fornire loro le attività ed il contesto e soprattutto devono essere in grado di ascoltare”</a:t>
            </a:r>
            <a:endParaRPr lang="it-IT" sz="1400" i="0" dirty="0">
              <a:effectLst/>
            </a:endParaRPr>
          </a:p>
          <a:p>
            <a:r>
              <a:rPr lang="it-IT" sz="1400" b="0" i="1" dirty="0">
                <a:solidFill>
                  <a:srgbClr val="FF0000"/>
                </a:solidFill>
                <a:effectLst/>
              </a:rPr>
              <a:t>Loris Malaguzzi</a:t>
            </a:r>
            <a:r>
              <a:rPr lang="it-IT" sz="1400" b="1" i="0" dirty="0">
                <a:solidFill>
                  <a:srgbClr val="FF0000"/>
                </a:solidFill>
                <a:effectLst/>
              </a:rPr>
              <a:t> </a:t>
            </a:r>
            <a:endParaRPr lang="it-IT" sz="1400" b="0" dirty="0">
              <a:solidFill>
                <a:srgbClr val="FF0000"/>
              </a:solidFill>
              <a:effectLst/>
            </a:endParaRPr>
          </a:p>
          <a:p>
            <a:r>
              <a:rPr lang="it-IT" sz="1200" b="0" i="0" dirty="0">
                <a:effectLst/>
              </a:rPr>
              <a:t>“Forse era un bambino che si chiamava </a:t>
            </a:r>
            <a:r>
              <a:rPr lang="it-IT" sz="1200" b="0" i="0" dirty="0" err="1">
                <a:effectLst/>
              </a:rPr>
              <a:t>Demmy</a:t>
            </a:r>
            <a:endParaRPr lang="it-IT" sz="1200" b="0" i="0" dirty="0">
              <a:effectLst/>
            </a:endParaRPr>
          </a:p>
          <a:p>
            <a:r>
              <a:rPr lang="it-IT" sz="1200" b="0" i="0" dirty="0">
                <a:effectLst/>
              </a:rPr>
              <a:t>...aveva un cappello...una maglietta bianca e rossa...scarpe rosse e blu...pantaloni bianchi...mancano i calzini...erano bianchi con le righe blu...gli occhi erano verdi...i capelli marroni...gli piaceva molto andare sulle montagne alte… forse era col papà o forse era con la mamma ...abitava in America… andava alla scuola dell’infanzia...giocava ai videogames...coi lego e con gli animali”</a:t>
            </a:r>
            <a:endParaRPr lang="it-IT" sz="1200" i="0" dirty="0">
              <a:effectLst/>
            </a:endParaRPr>
          </a:p>
          <a:p>
            <a:r>
              <a:rPr lang="it-IT" sz="1400" b="1" i="0" dirty="0">
                <a:effectLst/>
              </a:rPr>
              <a:t>Il lavoro creativo coinvolge numerose capacità: un bambino assorto a dipingere, scrivere, danzare, comporre, fare...pensa coi propri sensi</a:t>
            </a:r>
            <a:endParaRPr lang="it-IT" sz="1400" i="0" dirty="0">
              <a:effectLst/>
            </a:endParaRPr>
          </a:p>
          <a:p>
            <a:r>
              <a:rPr lang="it-IT" sz="1400" b="0" i="0" dirty="0">
                <a:effectLst/>
              </a:rPr>
              <a:t>Maria Montessori</a:t>
            </a:r>
            <a:endParaRPr lang="it-IT" sz="1400" i="0" dirty="0">
              <a:effectLst/>
            </a:endParaRPr>
          </a:p>
          <a:p>
            <a:r>
              <a:rPr lang="it-IT" sz="1200" b="0" i="0" dirty="0">
                <a:effectLst/>
              </a:rPr>
              <a:t>Sebastiano: </a:t>
            </a:r>
            <a:r>
              <a:rPr lang="it-IT" sz="1200" b="0" i="1" dirty="0">
                <a:effectLst/>
              </a:rPr>
              <a:t>“</a:t>
            </a:r>
            <a:r>
              <a:rPr lang="it-IT" sz="1200" b="0" i="0" dirty="0">
                <a:effectLst/>
              </a:rPr>
              <a:t>Per fare il bambino potremmo usare del cartone”</a:t>
            </a:r>
            <a:endParaRPr lang="it-IT" sz="1200" i="0" dirty="0">
              <a:effectLst/>
            </a:endParaRPr>
          </a:p>
          <a:p>
            <a:r>
              <a:rPr lang="it-IT" sz="1200" b="0" i="0" dirty="0">
                <a:effectLst/>
              </a:rPr>
              <a:t>Giulio: “Dobbiamo trovare un foglio della mia altezza”</a:t>
            </a:r>
          </a:p>
          <a:p>
            <a:r>
              <a:rPr lang="it-IT" sz="1200" b="0" i="0" dirty="0">
                <a:effectLst/>
              </a:rPr>
              <a:t>Chanel: “Ci serve un foglio grande”</a:t>
            </a:r>
          </a:p>
          <a:p>
            <a:r>
              <a:rPr lang="it-IT" sz="1200" b="0" i="0" dirty="0">
                <a:effectLst/>
              </a:rPr>
              <a:t>Mattia : “Prendiamo un foglio e ci disegniamo una parte del corpo”</a:t>
            </a:r>
          </a:p>
          <a:p>
            <a:r>
              <a:rPr lang="it-IT" sz="1200" b="0" i="0" dirty="0">
                <a:effectLst/>
              </a:rPr>
              <a:t>Sofia: “ poi prendiamo dello scotch e lo attacchiamo”</a:t>
            </a:r>
          </a:p>
        </p:txBody>
      </p:sp>
    </p:spTree>
    <p:extLst>
      <p:ext uri="{BB962C8B-B14F-4D97-AF65-F5344CB8AC3E}">
        <p14:creationId xmlns:p14="http://schemas.microsoft.com/office/powerpoint/2010/main" val="141910075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contenuto 2"/>
          <p:cNvSpPr>
            <a:spLocks noGrp="1"/>
          </p:cNvSpPr>
          <p:nvPr>
            <p:ph idx="1"/>
          </p:nvPr>
        </p:nvSpPr>
        <p:spPr>
          <a:xfrm>
            <a:off x="323527" y="266003"/>
            <a:ext cx="3672409" cy="1573466"/>
          </a:xfrm>
        </p:spPr>
        <p:txBody>
          <a:bodyPr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r>
              <a:rPr lang="it-IT" sz="1200" dirty="0">
                <a:solidFill>
                  <a:prstClr val="black"/>
                </a:solidFill>
              </a:rPr>
              <a:t>Martina: “Andiamo in atelier a cercare un foglio dell’altezza di Giulio”</a:t>
            </a:r>
          </a:p>
          <a:p>
            <a:pPr marL="0" lvl="0" indent="0">
              <a:spcBef>
                <a:spcPts val="0"/>
              </a:spcBef>
              <a:buNone/>
            </a:pPr>
            <a:r>
              <a:rPr lang="it-IT" sz="1200" i="1" dirty="0">
                <a:solidFill>
                  <a:prstClr val="black"/>
                </a:solidFill>
              </a:rPr>
              <a:t>Trovano un rotolo di carta lungo che secondo loro potrebbe essere giusto,</a:t>
            </a:r>
            <a:endParaRPr lang="it-IT" sz="1200" dirty="0">
              <a:solidFill>
                <a:prstClr val="black"/>
              </a:solidFill>
            </a:endParaRPr>
          </a:p>
          <a:p>
            <a:pPr marL="0" lvl="0" indent="0">
              <a:spcBef>
                <a:spcPts val="0"/>
              </a:spcBef>
              <a:buNone/>
            </a:pPr>
            <a:r>
              <a:rPr lang="it-IT" sz="1200" i="1" dirty="0">
                <a:solidFill>
                  <a:prstClr val="black"/>
                </a:solidFill>
              </a:rPr>
              <a:t>stendono il rotolo per terra e dopo aver fatto stendere Giulio, iniziano a verificare se effettivamente la scelta è giusta.</a:t>
            </a:r>
            <a:endParaRPr lang="it-IT" sz="1200" dirty="0">
              <a:solidFill>
                <a:prstClr val="black"/>
              </a:solidFill>
            </a:endParaRPr>
          </a:p>
          <a:p>
            <a:pPr marL="0" lvl="0" indent="0">
              <a:spcBef>
                <a:spcPts val="0"/>
              </a:spcBef>
              <a:buNone/>
            </a:pPr>
            <a:br>
              <a:rPr lang="it-IT" sz="1200" dirty="0">
                <a:solidFill>
                  <a:prstClr val="black"/>
                </a:solidFill>
              </a:rPr>
            </a:br>
            <a:endParaRPr lang="it-IT" sz="1200" dirty="0">
              <a:solidFill>
                <a:prstClr val="black"/>
              </a:solidFill>
            </a:endParaRPr>
          </a:p>
        </p:txBody>
      </p:sp>
      <p:pic>
        <p:nvPicPr>
          <p:cNvPr id="5" name="Picture 2" descr="C:\Users\Utente\Desktop\ottobre\IMG_283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3596" y="188640"/>
            <a:ext cx="2304360" cy="1728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3" descr="C:\Users\Utente\Desktop\ottobre\IMG_284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0228" y="1484784"/>
            <a:ext cx="2112252" cy="15841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 descr="C:\Users\Utente\Desktop\ottobre\IMG_2839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2119835"/>
            <a:ext cx="1265478" cy="9490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CasellaDiTesto 7"/>
          <p:cNvSpPr txBox="1"/>
          <p:nvPr/>
        </p:nvSpPr>
        <p:spPr>
          <a:xfrm>
            <a:off x="4860032" y="3224008"/>
            <a:ext cx="4032448" cy="20005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600" b="1" dirty="0"/>
              <a:t>Cos’è la creatività?</a:t>
            </a:r>
          </a:p>
          <a:p>
            <a:endParaRPr lang="it-IT" sz="1600" dirty="0"/>
          </a:p>
          <a:p>
            <a:r>
              <a:rPr lang="it-IT" sz="1600" dirty="0"/>
              <a:t>Dio crea le cose;</a:t>
            </a:r>
          </a:p>
          <a:p>
            <a:r>
              <a:rPr lang="it-IT" sz="1600" dirty="0"/>
              <a:t>Anche la mia mamma mi ha creato dentro la pancia;</a:t>
            </a:r>
          </a:p>
          <a:p>
            <a:r>
              <a:rPr lang="it-IT" sz="1600" dirty="0"/>
              <a:t>Pensare a cosa devo fare e poi insieme ai miei amici io creo una città usando le costruzioni;</a:t>
            </a:r>
          </a:p>
          <a:p>
            <a:endParaRPr lang="it-IT" sz="1200" dirty="0"/>
          </a:p>
        </p:txBody>
      </p:sp>
      <p:pic>
        <p:nvPicPr>
          <p:cNvPr id="9" name="Picture 4" descr="C:\Users\Utente\Desktop\ottobre\IMG_2822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916832"/>
            <a:ext cx="1764196" cy="1323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5" descr="C:\Users\Utente\Desktop\ottobre\IMG_2823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2852935"/>
            <a:ext cx="1656184" cy="12420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6" descr="C:\Users\Utente\Desktop\ottobre\IMG_2824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3861048"/>
            <a:ext cx="1656184" cy="12420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7" descr="C:\Users\Utente\Desktop\ottobre\IMG_2827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7142" y="4762684"/>
            <a:ext cx="1752212" cy="1314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8" descr="C:\Users\Utente\Desktop\ottobre\IMG_2826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5850" y="5419734"/>
            <a:ext cx="1628158" cy="1221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7797534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sellaDiTesto 4"/>
          <p:cNvSpPr txBox="1"/>
          <p:nvPr/>
        </p:nvSpPr>
        <p:spPr>
          <a:xfrm>
            <a:off x="176480" y="239312"/>
            <a:ext cx="8849561" cy="62478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600" dirty="0"/>
              <a:t>SEZIONE 5 ANNI</a:t>
            </a:r>
          </a:p>
          <a:p>
            <a:r>
              <a:rPr lang="it-IT" sz="1200" dirty="0"/>
              <a:t> “Non bisogna fare la guerra perché toglie i diritti di giocare ai bambini” Marcello</a:t>
            </a:r>
          </a:p>
          <a:p>
            <a:r>
              <a:rPr lang="it-IT" sz="1200" dirty="0"/>
              <a:t>“Toglie anche il diritto di gioia” </a:t>
            </a:r>
            <a:r>
              <a:rPr lang="it-IT" sz="1200" dirty="0" err="1"/>
              <a:t>Damian</a:t>
            </a:r>
            <a:endParaRPr lang="it-IT" sz="1200" dirty="0"/>
          </a:p>
          <a:p>
            <a:r>
              <a:rPr lang="it-IT" sz="1200" dirty="0"/>
              <a:t>“Il gioco è per divertirsi non per fare la guerra!” Samuel </a:t>
            </a:r>
          </a:p>
          <a:p>
            <a:r>
              <a:rPr lang="it-IT" sz="1200" b="1" i="1" u="sng" dirty="0"/>
              <a:t>VOI QUANDO GIOCATE COSA FATE?</a:t>
            </a:r>
            <a:endParaRPr lang="it-IT" sz="1200" dirty="0"/>
          </a:p>
          <a:p>
            <a:r>
              <a:rPr lang="it-IT" sz="1200" dirty="0"/>
              <a:t>“Quando io gioco mi invento il castello, ogni volta uno diverso” Marcello</a:t>
            </a:r>
          </a:p>
          <a:p>
            <a:r>
              <a:rPr lang="it-IT" sz="1200" dirty="0"/>
              <a:t>“Io quando gioco faccio finta che le collane sono le corde delle bambole”</a:t>
            </a:r>
          </a:p>
          <a:p>
            <a:r>
              <a:rPr lang="it-IT" sz="1200" dirty="0"/>
              <a:t>Cosa significa </a:t>
            </a:r>
            <a:r>
              <a:rPr lang="it-IT" sz="1200" b="1" u="sng" dirty="0"/>
              <a:t>“faccio finta”?</a:t>
            </a:r>
            <a:endParaRPr lang="it-IT" sz="1200" dirty="0"/>
          </a:p>
          <a:p>
            <a:r>
              <a:rPr lang="it-IT" sz="1200" dirty="0"/>
              <a:t>“</a:t>
            </a:r>
            <a:r>
              <a:rPr lang="it-IT" sz="1200" b="1" dirty="0"/>
              <a:t>Faccio finta</a:t>
            </a:r>
            <a:r>
              <a:rPr lang="it-IT" sz="1200" dirty="0"/>
              <a:t> significa che ci metto un po' di pensiero” </a:t>
            </a:r>
            <a:r>
              <a:rPr lang="it-IT" sz="1200" dirty="0" err="1"/>
              <a:t>Samir</a:t>
            </a:r>
            <a:endParaRPr lang="it-IT" sz="1200" dirty="0"/>
          </a:p>
          <a:p>
            <a:r>
              <a:rPr lang="it-IT" sz="1200" dirty="0"/>
              <a:t>“</a:t>
            </a:r>
            <a:r>
              <a:rPr lang="it-IT" sz="1200" b="1" dirty="0"/>
              <a:t>Fare finta</a:t>
            </a:r>
            <a:r>
              <a:rPr lang="it-IT" sz="1200" dirty="0"/>
              <a:t> significa che ci metto un po' di fantasia” Emma</a:t>
            </a:r>
          </a:p>
          <a:p>
            <a:r>
              <a:rPr lang="it-IT" sz="1200" dirty="0"/>
              <a:t>“La fantasia è anche un po' pazzia” Emma</a:t>
            </a:r>
          </a:p>
          <a:p>
            <a:endParaRPr lang="it-IT" sz="1200" b="1" u="sng" dirty="0"/>
          </a:p>
          <a:p>
            <a:endParaRPr lang="it-IT" sz="1200" b="1" u="sng" dirty="0"/>
          </a:p>
          <a:p>
            <a:endParaRPr lang="it-IT" sz="1200" b="1" u="sng" dirty="0"/>
          </a:p>
          <a:p>
            <a:endParaRPr lang="it-IT" sz="1200" b="1" u="sng" dirty="0"/>
          </a:p>
          <a:p>
            <a:endParaRPr lang="it-IT" sz="1200" b="1" u="sng" dirty="0"/>
          </a:p>
          <a:p>
            <a:endParaRPr lang="it-IT" sz="1200" b="1" u="sng" dirty="0"/>
          </a:p>
          <a:p>
            <a:endParaRPr lang="it-IT" sz="1200" b="1" u="sng" dirty="0"/>
          </a:p>
          <a:p>
            <a:endParaRPr lang="it-IT" sz="1200" b="1" u="sng" dirty="0"/>
          </a:p>
          <a:p>
            <a:endParaRPr lang="it-IT" sz="1200" b="1" u="sng" dirty="0"/>
          </a:p>
          <a:p>
            <a:endParaRPr lang="it-IT" sz="1200" b="1" u="sng" dirty="0"/>
          </a:p>
          <a:p>
            <a:endParaRPr lang="it-IT" sz="1200" b="1" u="sng" dirty="0"/>
          </a:p>
          <a:p>
            <a:r>
              <a:rPr lang="it-IT" sz="1200" b="1" u="sng" dirty="0"/>
              <a:t>SE IO DICO CHE E’ CREATIVITA’… COSA VI VIENE IN MENTE?</a:t>
            </a:r>
            <a:endParaRPr lang="it-IT" sz="1200" dirty="0"/>
          </a:p>
          <a:p>
            <a:r>
              <a:rPr lang="it-IT" sz="1200" dirty="0"/>
              <a:t>“Creatività è anche creare delle mani con le foglie” Greta</a:t>
            </a:r>
          </a:p>
          <a:p>
            <a:r>
              <a:rPr lang="it-IT" sz="1200" dirty="0"/>
              <a:t>“Si può leggere anche un libro perché ti fa fare un sogno bello” Camilla</a:t>
            </a:r>
          </a:p>
          <a:p>
            <a:r>
              <a:rPr lang="it-IT" sz="1200" dirty="0"/>
              <a:t>“Significa costruire una cosa, costruire un grande castello che sommerge tutta la terra di </a:t>
            </a:r>
            <a:r>
              <a:rPr lang="it-IT" sz="1200" dirty="0" err="1"/>
              <a:t>minecraft</a:t>
            </a:r>
            <a:r>
              <a:rPr lang="it-IT" sz="1200" dirty="0"/>
              <a:t>” (un video gioco sul cellulare) Marcello</a:t>
            </a:r>
          </a:p>
          <a:p>
            <a:r>
              <a:rPr lang="it-IT" sz="1200" dirty="0"/>
              <a:t>“Creatività mi viene in mente un albero che cresce, che succhia tutta l’acqua della terra” </a:t>
            </a:r>
            <a:r>
              <a:rPr lang="it-IT" sz="1200" dirty="0" err="1"/>
              <a:t>Kristofer</a:t>
            </a:r>
            <a:endParaRPr lang="it-IT" sz="1200" dirty="0"/>
          </a:p>
          <a:p>
            <a:r>
              <a:rPr lang="it-IT" sz="1200" b="1" u="sng" dirty="0"/>
              <a:t>CREATIVITA’ ASSOMIGLIA ALLA PAROLA CREARE….</a:t>
            </a:r>
            <a:endParaRPr lang="it-IT" sz="1200" dirty="0"/>
          </a:p>
          <a:p>
            <a:r>
              <a:rPr lang="it-IT" sz="1200" dirty="0"/>
              <a:t>“Mi fa venire in mente che giochiamo con l’Arianna” Viola</a:t>
            </a:r>
          </a:p>
          <a:p>
            <a:r>
              <a:rPr lang="it-IT" sz="1200" dirty="0"/>
              <a:t>“Io ho creato dei rossetti” Emma</a:t>
            </a:r>
          </a:p>
          <a:p>
            <a:r>
              <a:rPr lang="it-IT" sz="1200" dirty="0"/>
              <a:t>“Significa creare delle cose… come un cuore di cartone, basta ritagliare un cuore grande poi colorarlo di rosso”… Viola</a:t>
            </a:r>
          </a:p>
          <a:p>
            <a:r>
              <a:rPr lang="it-IT" sz="1200" dirty="0"/>
              <a:t>“Possiamo costruire un arcobaleno con dei pezzi di carte poi portarlo a casa e farlo vedere ai nostri genitori”. Arianna</a:t>
            </a:r>
          </a:p>
          <a:p>
            <a:r>
              <a:rPr lang="it-IT" sz="1200" dirty="0"/>
              <a:t>“Possiamo costruire un sole non quello del cielo ma finto con pastelli e fare raggi di sole colorati”… </a:t>
            </a:r>
            <a:r>
              <a:rPr lang="it-IT" sz="1200" dirty="0" err="1"/>
              <a:t>Keisi</a:t>
            </a:r>
            <a:endParaRPr lang="it-IT" sz="1200" dirty="0"/>
          </a:p>
        </p:txBody>
      </p:sp>
      <p:pic>
        <p:nvPicPr>
          <p:cNvPr id="9" name="Immagine 8" descr="C:\Users\Santina\AppData\Local\Microsoft\Windows\INetCache\Content.Word\IMG_0651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58333" y="2619045"/>
            <a:ext cx="2191017" cy="19655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Immagine 9" descr="C:\Users\Santina\AppData\Local\Microsoft\Windows\INetCache\Content.Word\IMG_0648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4306" y="2561438"/>
            <a:ext cx="2303478" cy="1440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Immagine 10" descr="C:\Users\Santina\AppData\Local\Microsoft\Windows\INetCache\Content.Word\IMG_0627.jpg"/>
          <p:cNvPicPr/>
          <p:nvPr/>
        </p:nvPicPr>
        <p:blipFill>
          <a:blip r:embed="rId4" cstate="print"/>
          <a:srcRect l="9813"/>
          <a:stretch>
            <a:fillRect/>
          </a:stretch>
        </p:blipFill>
        <p:spPr bwMode="auto">
          <a:xfrm rot="5400000">
            <a:off x="2896361" y="2537180"/>
            <a:ext cx="1551077" cy="13681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Immagine 11" descr="C:\Users\Santina\AppData\Local\Microsoft\Windows\INetCache\Content.Word\IMG_0634.jpg"/>
          <p:cNvPicPr/>
          <p:nvPr/>
        </p:nvPicPr>
        <p:blipFill>
          <a:blip r:embed="rId5" cstate="print"/>
          <a:srcRect l="16147" r="2457" b="2895"/>
          <a:stretch>
            <a:fillRect/>
          </a:stretch>
        </p:blipFill>
        <p:spPr bwMode="auto">
          <a:xfrm rot="5400000">
            <a:off x="4525484" y="2809733"/>
            <a:ext cx="1600349" cy="15841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Immagine 12" descr="C:\Users\Santina\AppData\Local\Microsoft\Windows\INetCache\Content.Word\IMG_0623.jpg"/>
          <p:cNvPicPr/>
          <p:nvPr/>
        </p:nvPicPr>
        <p:blipFill>
          <a:blip r:embed="rId6" cstate="print"/>
          <a:srcRect l="6241"/>
          <a:stretch>
            <a:fillRect/>
          </a:stretch>
        </p:blipFill>
        <p:spPr bwMode="auto">
          <a:xfrm>
            <a:off x="6156177" y="476672"/>
            <a:ext cx="2088232" cy="16400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Immagine 13" descr="C:\Users\Santina\AppData\Local\Microsoft\Windows\INetCache\Content.Word\IMG_0620.jpg"/>
          <p:cNvPicPr/>
          <p:nvPr/>
        </p:nvPicPr>
        <p:blipFill>
          <a:blip r:embed="rId7" cstate="print"/>
          <a:srcRect r="13178" b="5242"/>
          <a:stretch>
            <a:fillRect/>
          </a:stretch>
        </p:blipFill>
        <p:spPr bwMode="auto">
          <a:xfrm>
            <a:off x="7653841" y="5301208"/>
            <a:ext cx="1343875" cy="13299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029448973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190</TotalTime>
  <Words>954</Words>
  <Application>Microsoft Office PowerPoint</Application>
  <PresentationFormat>Presentazione su schermo (4:3)</PresentationFormat>
  <Paragraphs>89</Paragraphs>
  <Slides>5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2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5</vt:i4>
      </vt:variant>
    </vt:vector>
  </HeadingPairs>
  <TitlesOfParts>
    <vt:vector size="8" baseType="lpstr">
      <vt:lpstr>Arial</vt:lpstr>
      <vt:lpstr>Calibri</vt:lpstr>
      <vt:lpstr>Tema di Office</vt:lpstr>
      <vt:lpstr>La creatività … secondo i bambini della scuola dell’infanzia «Aurelia D’Este»  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 creatività …</dc:title>
  <dc:creator>Utente</dc:creator>
  <cp:lastModifiedBy>mariagrazia culzoni</cp:lastModifiedBy>
  <cp:revision>14</cp:revision>
  <dcterms:created xsi:type="dcterms:W3CDTF">2020-11-01T21:52:06Z</dcterms:created>
  <dcterms:modified xsi:type="dcterms:W3CDTF">2020-11-18T17:04:26Z</dcterms:modified>
</cp:coreProperties>
</file>